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8229600" cx="14630400"/>
  <p:notesSz cx="8229600" cy="14630400"/>
  <p:embeddedFontLst>
    <p:embeddedFont>
      <p:font typeface="DM Sans Medium"/>
      <p:regular r:id="rId24"/>
      <p:bold r:id="rId25"/>
      <p:italic r:id="rId26"/>
      <p:boldItalic r:id="rId27"/>
    </p:embeddedFont>
    <p:embeddedFont>
      <p:font typeface="Inter"/>
      <p:regular r:id="rId28"/>
      <p:bold r:id="rId29"/>
      <p:italic r:id="rId30"/>
      <p:boldItalic r:id="rId31"/>
    </p:embeddedFont>
    <p:embeddedFont>
      <p:font typeface="DM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idTh82jma/IQIBbQTZnulWjQyu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ALONSO . SOTO URBIN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DMSansMedi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Medium-italic.fntdata"/><Relationship Id="rId25" Type="http://schemas.openxmlformats.org/officeDocument/2006/relationships/font" Target="fonts/DMSansMedium-bold.fntdata"/><Relationship Id="rId28" Type="http://schemas.openxmlformats.org/officeDocument/2006/relationships/font" Target="fonts/Inter-regular.fntdata"/><Relationship Id="rId27" Type="http://schemas.openxmlformats.org/officeDocument/2006/relationships/font" Target="fonts/DM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6.xml"/><Relationship Id="rId33" Type="http://schemas.openxmlformats.org/officeDocument/2006/relationships/font" Target="fonts/DMSans-bold.fntdata"/><Relationship Id="rId10" Type="http://schemas.openxmlformats.org/officeDocument/2006/relationships/slide" Target="slides/slide5.xml"/><Relationship Id="rId32" Type="http://schemas.openxmlformats.org/officeDocument/2006/relationships/font" Target="fonts/DMSans-regular.fntdata"/><Relationship Id="rId13" Type="http://schemas.openxmlformats.org/officeDocument/2006/relationships/slide" Target="slides/slide8.xml"/><Relationship Id="rId35" Type="http://schemas.openxmlformats.org/officeDocument/2006/relationships/font" Target="fonts/DMSans-boldItalic.fntdata"/><Relationship Id="rId12" Type="http://schemas.openxmlformats.org/officeDocument/2006/relationships/slide" Target="slides/slide7.xml"/><Relationship Id="rId34" Type="http://schemas.openxmlformats.org/officeDocument/2006/relationships/font" Target="fonts/DMSans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13T00:19:54.030">
    <p:pos x="6000" y="0"/>
    <p:text>FALTA MODELO DE DATOS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DuXEWg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0-13T02:49:01.802">
    <p:pos x="6000" y="0"/>
    <p:text>FALTAN APLICAR RESULTADOS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sDvm0w8"/>
      </p:ext>
    </p:extLst>
  </p:cm>
</p:cmLst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g3857a9d61a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8f2a8589d1_0_7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38f2a8589d1_0_7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f2a8589d1_0_8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38f2a8589d1_0_8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8f2a8589d1_0_8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g38f2a8589d1_0_8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5ffb94d63_0_1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85ffb94d63_0_1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5ffb94d63_1_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385ffb94d63_1_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5ffb94d63_1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385ffb94d63_1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85ffb94d63_1_1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g385ffb94d63_1_1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f2a8589d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38f2a8589d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85c3a7ec44_1_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385c3a7ec44_1_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857a9d61a1_0_17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" name="Google Shape;51;g3857a9d61a1_0_17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857a9d61a1_0_11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g3857a9d61a1_0_11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57a9d61a1_0_22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g3857a9d61a1_0_22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857a9d61a1_0_10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g3857a9d61a1_0_10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57a9d61a1_0_19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857a9d61a1_0_19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8f2a8589d1_0_4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38f2a8589d1_0_4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f2a8589d1_0_5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38f2a8589d1_0_5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f2a8589d1_0_3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38f2a8589d1_0_3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3857a9d61a1_0_84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b="0" i="0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3857a9d61a1_0_84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g3857a9d61a1_0_84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g3857a9d61a1_0_84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857a9d61a1_0_84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" name="Google Shape;19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3" name="Google Shape;23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7" name="Google Shape;27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1" name="Google Shape;31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5" name="Google Shape;35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9" name="Google Shape;39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5" Type="http://schemas.openxmlformats.org/officeDocument/2006/relationships/image" Target="../media/image23.png"/><Relationship Id="rId6" Type="http://schemas.openxmlformats.org/officeDocument/2006/relationships/image" Target="../media/image16.png"/><Relationship Id="rId7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22.png"/><Relationship Id="rId6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2.xml"/><Relationship Id="rId4" Type="http://schemas.openxmlformats.org/officeDocument/2006/relationships/image" Target="../media/image8.png"/><Relationship Id="rId5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282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b="0" i="0" lang="en-US" sz="133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b="0" i="0" sz="13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g3857a9d61a1_0_118" title="Gemini_Generated_Image_ejr8woejr8woejr8.png"/>
          <p:cNvPicPr preferRelativeResize="0"/>
          <p:nvPr/>
        </p:nvPicPr>
        <p:blipFill rotWithShape="1">
          <a:blip r:embed="rId3">
            <a:alphaModFix/>
          </a:blip>
          <a:srcRect b="7815" l="26155" r="0" t="0"/>
          <a:stretch/>
        </p:blipFill>
        <p:spPr>
          <a:xfrm>
            <a:off x="-9837" y="-33187"/>
            <a:ext cx="5506075" cy="82959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48" name="Google Shape;48;g3857a9d61a1_0_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3775" y="65175"/>
            <a:ext cx="3558850" cy="7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f2a8589d1_0_71"/>
          <p:cNvSpPr/>
          <p:nvPr/>
        </p:nvSpPr>
        <p:spPr>
          <a:xfrm>
            <a:off x="5809499" y="4450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Arquitectura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g38f2a8589d1_0_71" title="Diagrama de Arquitectura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055625"/>
            <a:ext cx="14325598" cy="5056094"/>
          </a:xfrm>
          <a:prstGeom prst="rect">
            <a:avLst/>
          </a:prstGeom>
          <a:noFill/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" name="Google Shape;146;g38f2a8589d1_0_7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8f2a8589d1_0_83"/>
          <p:cNvSpPr/>
          <p:nvPr/>
        </p:nvSpPr>
        <p:spPr>
          <a:xfrm>
            <a:off x="5647575" y="3203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Modelo de datos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38f2a8589d1_0_8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38f2a8589d1_0_83" title="supabase-schema-zoqtulvrlvsgujdcmnfv_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500" y="1083025"/>
            <a:ext cx="12869232" cy="647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f2a8589d1_0_88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g38f2a8589d1_0_88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g38f2a8589d1_0_88"/>
          <p:cNvGrpSpPr/>
          <p:nvPr/>
        </p:nvGrpSpPr>
        <p:grpSpPr>
          <a:xfrm>
            <a:off x="1172375" y="1279838"/>
            <a:ext cx="2870100" cy="2905200"/>
            <a:chOff x="1134975" y="2662200"/>
            <a:chExt cx="2870100" cy="2905200"/>
          </a:xfrm>
        </p:grpSpPr>
        <p:sp>
          <p:nvSpPr>
            <p:cNvPr id="161" name="Google Shape;161;g38f2a8589d1_0_88"/>
            <p:cNvSpPr/>
            <p:nvPr/>
          </p:nvSpPr>
          <p:spPr>
            <a:xfrm>
              <a:off x="1134975" y="2662200"/>
              <a:ext cx="2870100" cy="2905200"/>
            </a:xfrm>
            <a:prstGeom prst="ellipse">
              <a:avLst/>
            </a:prstGeom>
            <a:solidFill>
              <a:srgbClr val="D9EAD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2" name="Google Shape;162;g38f2a8589d1_0_88" title="Google-flutter-logo.png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9901" y="3720162"/>
              <a:ext cx="2765375" cy="789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3" name="Google Shape;163;g38f2a8589d1_0_88"/>
          <p:cNvGrpSpPr/>
          <p:nvPr/>
        </p:nvGrpSpPr>
        <p:grpSpPr>
          <a:xfrm>
            <a:off x="6154600" y="1279838"/>
            <a:ext cx="2870100" cy="2905200"/>
            <a:chOff x="3269975" y="3998038"/>
            <a:chExt cx="2870100" cy="2905200"/>
          </a:xfrm>
        </p:grpSpPr>
        <p:sp>
          <p:nvSpPr>
            <p:cNvPr id="164" name="Google Shape;164;g38f2a8589d1_0_88"/>
            <p:cNvSpPr/>
            <p:nvPr/>
          </p:nvSpPr>
          <p:spPr>
            <a:xfrm>
              <a:off x="3269975" y="3998038"/>
              <a:ext cx="2870100" cy="2905200"/>
            </a:xfrm>
            <a:prstGeom prst="ellipse">
              <a:avLst/>
            </a:prstGeom>
            <a:solidFill>
              <a:srgbClr val="D0E0E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5" name="Google Shape;165;g38f2a8589d1_0_88" title="node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492074" y="4558876"/>
              <a:ext cx="2425901" cy="1653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6" name="Google Shape;166;g38f2a8589d1_0_88"/>
          <p:cNvGrpSpPr/>
          <p:nvPr/>
        </p:nvGrpSpPr>
        <p:grpSpPr>
          <a:xfrm>
            <a:off x="10778575" y="1279838"/>
            <a:ext cx="2870100" cy="2905200"/>
            <a:chOff x="4943050" y="5444463"/>
            <a:chExt cx="2870100" cy="2905200"/>
          </a:xfrm>
        </p:grpSpPr>
        <p:sp>
          <p:nvSpPr>
            <p:cNvPr id="167" name="Google Shape;167;g38f2a8589d1_0_88"/>
            <p:cNvSpPr/>
            <p:nvPr/>
          </p:nvSpPr>
          <p:spPr>
            <a:xfrm>
              <a:off x="4943050" y="5444463"/>
              <a:ext cx="2870100" cy="2905200"/>
            </a:xfrm>
            <a:prstGeom prst="ellipse">
              <a:avLst/>
            </a:prstGeom>
            <a:solidFill>
              <a:srgbClr val="EAD1DC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" name="Google Shape;168;g38f2a8589d1_0_88"/>
            <p:cNvGrpSpPr/>
            <p:nvPr/>
          </p:nvGrpSpPr>
          <p:grpSpPr>
            <a:xfrm>
              <a:off x="5294593" y="5947370"/>
              <a:ext cx="2167006" cy="1899416"/>
              <a:chOff x="8269750" y="1466825"/>
              <a:chExt cx="3405101" cy="2984626"/>
            </a:xfrm>
          </p:grpSpPr>
          <p:pic>
            <p:nvPicPr>
              <p:cNvPr id="169" name="Google Shape;169;g38f2a8589d1_0_88" title="ocr.png"/>
              <p:cNvPicPr preferRelativeResize="0"/>
              <p:nvPr/>
            </p:nvPicPr>
            <p:blipFill rotWithShape="1">
              <a:blip r:embed="rId6">
                <a:alphaModFix/>
              </a:blip>
              <a:srcRect b="17527" l="6325" r="6405" t="17599"/>
              <a:stretch/>
            </p:blipFill>
            <p:spPr>
              <a:xfrm>
                <a:off x="8269750" y="1466825"/>
                <a:ext cx="3405101" cy="25312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0" name="Google Shape;170;g38f2a8589d1_0_88" title="Python-Symbol_0.png"/>
              <p:cNvPicPr preferRelativeResize="0"/>
              <p:nvPr/>
            </p:nvPicPr>
            <p:blipFill rotWithShape="1">
              <a:blip r:embed="rId7">
                <a:alphaModFix/>
              </a:blip>
              <a:srcRect b="0" l="25869" r="21206" t="0"/>
              <a:stretch/>
            </p:blipFill>
            <p:spPr>
              <a:xfrm>
                <a:off x="9350350" y="3129375"/>
                <a:ext cx="1243899" cy="13220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71" name="Google Shape;171;g38f2a8589d1_0_88"/>
          <p:cNvSpPr/>
          <p:nvPr/>
        </p:nvSpPr>
        <p:spPr>
          <a:xfrm>
            <a:off x="10675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 principal para el desarrollo de la aplicación móvil. Permite crear una interfaz moderna y multiplataforma.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8f2a8589d1_0_88"/>
          <p:cNvSpPr/>
          <p:nvPr/>
        </p:nvSpPr>
        <p:spPr>
          <a:xfrm>
            <a:off x="106737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del modelo de reconocimiento óptico de caracteres para leer etiquetas nutricionales desde imágenes.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38f2a8589d1_0_88"/>
          <p:cNvSpPr/>
          <p:nvPr/>
        </p:nvSpPr>
        <p:spPr>
          <a:xfrm>
            <a:off x="6049750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API que conecta la app con la base de datos y gestiona las solicitudes del sistema.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5ffb94d63_0_10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g385ffb94d63_0_10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85ffb94d63_0_10"/>
          <p:cNvSpPr/>
          <p:nvPr/>
        </p:nvSpPr>
        <p:spPr>
          <a:xfrm>
            <a:off x="3048050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" name="Google Shape;181;g385ffb94d63_0_10"/>
          <p:cNvGrpSpPr/>
          <p:nvPr/>
        </p:nvGrpSpPr>
        <p:grpSpPr>
          <a:xfrm>
            <a:off x="3433850" y="1392025"/>
            <a:ext cx="2098498" cy="1999600"/>
            <a:chOff x="1538550" y="1404475"/>
            <a:chExt cx="2098498" cy="1999600"/>
          </a:xfrm>
        </p:grpSpPr>
        <p:pic>
          <p:nvPicPr>
            <p:cNvPr id="182" name="Google Shape;182;g385ffb94d63_0_10" title="68d2b618998b907a5c5bddf8_68ce86eccf3842139fe4d2a9_68bdc660006d8cbc9cbcde1b_68949bb09386c1399580de96_66a47686d17c50595ab25075_AD_4nXef8kg1j8Ne3QwQ5VMAVaubMxxFEPvv4gFeYFtVv3S9OQtr9DUgSicnoU2ONDCCwi0wdX7z9So0gE1lLnsvAfzDtGfXYLhsJ.png"/>
            <p:cNvPicPr preferRelativeResize="0"/>
            <p:nvPr/>
          </p:nvPicPr>
          <p:blipFill rotWithShape="1">
            <a:blip r:embed="rId4">
              <a:alphaModFix/>
            </a:blip>
            <a:srcRect b="3175" l="7084" r="4246" t="8115"/>
            <a:stretch/>
          </p:blipFill>
          <p:spPr>
            <a:xfrm>
              <a:off x="1538550" y="1404475"/>
              <a:ext cx="1995074" cy="199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g385ffb94d63_0_10" title="1_pnSzmFJRCJztS7tkSJXYuQ-removebg-preview.png"/>
            <p:cNvPicPr preferRelativeResize="0"/>
            <p:nvPr/>
          </p:nvPicPr>
          <p:blipFill rotWithShape="1">
            <a:blip r:embed="rId5">
              <a:alphaModFix/>
            </a:blip>
            <a:srcRect b="0" l="0" r="74696" t="0"/>
            <a:stretch/>
          </p:blipFill>
          <p:spPr>
            <a:xfrm>
              <a:off x="2984973" y="2346850"/>
              <a:ext cx="652075" cy="620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4" name="Google Shape;184;g385ffb94d63_0_10"/>
          <p:cNvSpPr/>
          <p:nvPr/>
        </p:nvSpPr>
        <p:spPr>
          <a:xfrm>
            <a:off x="8200525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385ffb94d63_0_10" title="Google-Cloud-Platform-GCP-Logo.png"/>
          <p:cNvPicPr preferRelativeResize="0"/>
          <p:nvPr/>
        </p:nvPicPr>
        <p:blipFill rotWithShape="1">
          <a:blip r:embed="rId6">
            <a:alphaModFix/>
          </a:blip>
          <a:srcRect b="7897" l="7962" r="7045" t="11663"/>
          <a:stretch/>
        </p:blipFill>
        <p:spPr>
          <a:xfrm>
            <a:off x="8385100" y="1639375"/>
            <a:ext cx="2500950" cy="14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85ffb94d63_0_10"/>
          <p:cNvSpPr/>
          <p:nvPr/>
        </p:nvSpPr>
        <p:spPr>
          <a:xfrm>
            <a:off x="2838350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relacional usada para almacenar información de usuarios.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385ffb94d63_0_10"/>
          <p:cNvSpPr/>
          <p:nvPr/>
        </p:nvSpPr>
        <p:spPr>
          <a:xfrm>
            <a:off x="8095675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Entorno en la nube utilizado para desplegar y mantener los servicios del proyecto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5ffb94d63_1_3"/>
          <p:cNvSpPr/>
          <p:nvPr/>
        </p:nvSpPr>
        <p:spPr>
          <a:xfrm>
            <a:off x="2568600" y="324295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DEMOSTRACIÓN DEL RESULTADO DEL PROYECTO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93" name="Google Shape;193;g385ffb94d63_1_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ffb94d63_1_16"/>
          <p:cNvSpPr/>
          <p:nvPr/>
        </p:nvSpPr>
        <p:spPr>
          <a:xfrm>
            <a:off x="5119294" y="105156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99" name="Google Shape;199;g385ffb94d63_1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385ffb94d63_1_16" title="Gemini_Generated_Image_n71f3on71f3on71f.png"/>
          <p:cNvPicPr preferRelativeResize="0"/>
          <p:nvPr/>
        </p:nvPicPr>
        <p:blipFill rotWithShape="1">
          <a:blip r:embed="rId5">
            <a:alphaModFix/>
          </a:blip>
          <a:srcRect b="5852" l="9284" r="8477" t="6387"/>
          <a:stretch/>
        </p:blipFill>
        <p:spPr>
          <a:xfrm>
            <a:off x="0" y="0"/>
            <a:ext cx="6389712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85ffb94d63_1_1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OBSTACULOS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06" name="Google Shape;206;g385ffb94d63_1_1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85ffb94d63_1_11" title="problem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85ffb94d63_1_11"/>
          <p:cNvSpPr txBox="1"/>
          <p:nvPr/>
        </p:nvSpPr>
        <p:spPr>
          <a:xfrm>
            <a:off x="7423875" y="2231950"/>
            <a:ext cx="6571200" cy="5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Reconocimiento de texto (OCR):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dificultad para obtener lecturas precisas desde imágenes por diferencias en tipografía, color y tamaño en las etiquetas.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Selección del proyecto: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al inicio costó identificar una idea viable, salud y fuera desarrollable en el plazo.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Falta de una base de datos pública con productos chilenos: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existe una fuente oficial o abierta con información nutricional estandarizada, lo que complica el proceso de comparación entre productos.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Integración técnica: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conectar Flutter, Node.js y el modelo OCR (Python) requirió ajustes para que los datos fluyeran correctamente entre módulos.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Gestión del tiempo:</a:t>
            </a:r>
            <a: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hubo que equilibrar el desarrollo técnico con la entrega de documentos y presentaciones del curso.</a:t>
            </a:r>
            <a:br>
              <a:rPr b="0" i="0" lang="en-US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f2a8589d1_0_118"/>
          <p:cNvSpPr/>
          <p:nvPr/>
        </p:nvSpPr>
        <p:spPr>
          <a:xfrm>
            <a:off x="6280200" y="3831300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45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Preguntas de la comisión</a:t>
            </a:r>
            <a:endParaRPr b="1" i="0" sz="4550" u="none" cap="none" strike="noStrik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14" name="Google Shape;214;g38f2a8589d1_0_118" title="lss.png"/>
          <p:cNvPicPr preferRelativeResize="0"/>
          <p:nvPr/>
        </p:nvPicPr>
        <p:blipFill rotWithShape="1">
          <a:blip r:embed="rId3">
            <a:alphaModFix/>
          </a:blip>
          <a:srcRect b="9395" l="0" r="0" t="0"/>
          <a:stretch/>
        </p:blipFill>
        <p:spPr>
          <a:xfrm>
            <a:off x="0" y="0"/>
            <a:ext cx="6055400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03213" y="6486789"/>
            <a:ext cx="1448975" cy="4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385c3a7ec44_1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9075" y="2221849"/>
            <a:ext cx="11752250" cy="32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385c3a7ec44_1_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Programador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3857a9d61a1_0_172"/>
          <p:cNvSpPr/>
          <p:nvPr/>
        </p:nvSpPr>
        <p:spPr>
          <a:xfrm>
            <a:off x="5157311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Analista de requerimientos y arquitectura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Líder de análisis y diseño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Coordinador de pruebas y gestión del proyecto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Lider de pruebas y coordinación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857a9d61a1_0_172"/>
          <p:cNvSpPr/>
          <p:nvPr/>
        </p:nvSpPr>
        <p:spPr>
          <a:xfrm>
            <a:off x="5741100" y="569425"/>
            <a:ext cx="3148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b="0" i="0" lang="en-US" sz="31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 Equipo</a:t>
            </a:r>
            <a:endParaRPr b="0" i="0" sz="31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g3857a9d61a1_0_172"/>
          <p:cNvPicPr preferRelativeResize="0"/>
          <p:nvPr/>
        </p:nvPicPr>
        <p:blipFill rotWithShape="1">
          <a:blip r:embed="rId3">
            <a:alphaModFix/>
          </a:blip>
          <a:srcRect b="0" l="17769" r="15999" t="0"/>
          <a:stretch/>
        </p:blipFill>
        <p:spPr>
          <a:xfrm>
            <a:off x="5157300" y="1691750"/>
            <a:ext cx="4191901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normasgraficas/normasgraficas/marca-duoc/6logo-fondo-transparente/fondo-transparente.png" id="64" name="Google Shape;64;g3857a9d61a1_0_1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g3857a9d61a1_0_1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g3857a9d61a1_0_1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57a9d61a1_0_112"/>
          <p:cNvSpPr/>
          <p:nvPr/>
        </p:nvSpPr>
        <p:spPr>
          <a:xfrm>
            <a:off x="6756440" y="106573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3857a9d61a1_0_112"/>
          <p:cNvSpPr/>
          <p:nvPr/>
        </p:nvSpPr>
        <p:spPr>
          <a:xfrm>
            <a:off x="6756450" y="2199110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3857a9d61a1_0_112"/>
          <p:cNvSpPr/>
          <p:nvPr/>
        </p:nvSpPr>
        <p:spPr>
          <a:xfrm>
            <a:off x="6756450" y="2199110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3857a9d61a1_0_112"/>
          <p:cNvSpPr/>
          <p:nvPr/>
        </p:nvSpPr>
        <p:spPr>
          <a:xfrm>
            <a:off x="7135654" y="2456385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Situación actual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857a9d61a1_0_112"/>
          <p:cNvSpPr/>
          <p:nvPr/>
        </p:nvSpPr>
        <p:spPr>
          <a:xfrm>
            <a:off x="6998250" y="3108275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20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Al momento de comprar en el supermercado, las personas se enfrentan a etiquetas con mucha información difícil de interpretar. Comparar productos similares requiere tiempo y paciencia, lo que hace que la mayoría termine eligiendo en base al precio, promociones o a lo atractivo del envase, más que por el valor nutricional real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duoc.cl/normasgraficas/normasgraficas/marca-duoc/6logo-fondo-transparente/fondo-transparente.png" id="76" name="Google Shape;76;g3857a9d61a1_0_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61100" y="12575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3857a9d61a1_0_112" title="Gemini_Generated_Image_ev5je1ev5je1ev5j.png"/>
          <p:cNvPicPr preferRelativeResize="0"/>
          <p:nvPr/>
        </p:nvPicPr>
        <p:blipFill rotWithShape="1">
          <a:blip r:embed="rId4">
            <a:alphaModFix/>
          </a:blip>
          <a:srcRect b="0" l="7714" r="3914" t="0"/>
          <a:stretch/>
        </p:blipFill>
        <p:spPr>
          <a:xfrm>
            <a:off x="0" y="0"/>
            <a:ext cx="6140701" cy="822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g3857a9d61a1_0_225" title="Gemini_Generated_Image_r7wuonr7wuonr7wu.png"/>
          <p:cNvPicPr preferRelativeResize="0"/>
          <p:nvPr/>
        </p:nvPicPr>
        <p:blipFill rotWithShape="1">
          <a:blip r:embed="rId3">
            <a:alphaModFix/>
          </a:blip>
          <a:srcRect b="8833" l="0" r="0" t="0"/>
          <a:stretch/>
        </p:blipFill>
        <p:spPr>
          <a:xfrm>
            <a:off x="0" y="0"/>
            <a:ext cx="6667499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3857a9d61a1_0_225"/>
          <p:cNvSpPr/>
          <p:nvPr/>
        </p:nvSpPr>
        <p:spPr>
          <a:xfrm>
            <a:off x="7224954" y="104288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3857a9d61a1_0_225"/>
          <p:cNvSpPr/>
          <p:nvPr/>
        </p:nvSpPr>
        <p:spPr>
          <a:xfrm>
            <a:off x="6830864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3857a9d61a1_0_225"/>
          <p:cNvSpPr/>
          <p:nvPr/>
        </p:nvSpPr>
        <p:spPr>
          <a:xfrm>
            <a:off x="6830864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857a9d61a1_0_225"/>
          <p:cNvSpPr/>
          <p:nvPr/>
        </p:nvSpPr>
        <p:spPr>
          <a:xfrm>
            <a:off x="8489693" y="2440535"/>
            <a:ext cx="6140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Propuesta de Solución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857a9d61a1_0_225"/>
          <p:cNvSpPr/>
          <p:nvPr/>
        </p:nvSpPr>
        <p:spPr>
          <a:xfrm>
            <a:off x="7072664" y="3077550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20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Con OptiMeal proponemos una app móvil que escanee las etiquetas de los productos con la cámara del celular, intérprete de inmediato la información nutricional y entregue un ranking claro con las mejores alternativas dentro de la misma categoría. Así, los usuarios podrán tomar decisiones rápidas y más saludables sin complicarse leyendo etiquetas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duoc.cl/normasgraficas/normasgraficas/marca-duoc/6logo-fondo-transparente/fondo-transparente.png" id="88" name="Google Shape;88;g3857a9d61a1_0_2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19725" y="95900"/>
            <a:ext cx="3148325" cy="6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3857a9d61a1_0_22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56075" y="731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57a9d61a1_0_106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3857a9d61a1_0_106"/>
          <p:cNvSpPr/>
          <p:nvPr/>
        </p:nvSpPr>
        <p:spPr>
          <a:xfrm>
            <a:off x="6995160" y="2157984"/>
            <a:ext cx="34023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 General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3857a9d61a1_0_106"/>
          <p:cNvSpPr/>
          <p:nvPr/>
        </p:nvSpPr>
        <p:spPr>
          <a:xfrm>
            <a:off x="6995160" y="2874537"/>
            <a:ext cx="6819300" cy="47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●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Crear una aplicación móvil que ayude a las personas a escanear productos en el supermercado, entender fácilmente su información nutricional y recibir recomendaciones más saludables. La idea es apoyar a quienes quieren elegir mejor y cuidar sus hábitos de alimentación sin perder tiempo comparando etiquetas</a:t>
            </a:r>
            <a:endParaRPr b="0" i="0" sz="2000" u="none" cap="none" strike="noStrike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50"/>
              <a:buFont typeface="Inter"/>
              <a:buNone/>
            </a:pPr>
            <a:r>
              <a:t/>
            </a:r>
            <a:endParaRPr b="0" i="0" sz="1750" u="none" cap="none" strike="noStrike">
              <a:solidFill>
                <a:srgbClr val="CCCCC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97" name="Google Shape;97;g3857a9d61a1_0_106" title="Gemini_Generated_Image_eft6a3eft6a3eft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399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3857a9d61a1_0_10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175" y="365500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57a9d61a1_0_193"/>
          <p:cNvSpPr/>
          <p:nvPr/>
        </p:nvSpPr>
        <p:spPr>
          <a:xfrm>
            <a:off x="6280190" y="1160621"/>
            <a:ext cx="7057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Nuestros Objetivos con OptiMeal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3857a9d61a1_0_193"/>
          <p:cNvSpPr/>
          <p:nvPr/>
        </p:nvSpPr>
        <p:spPr>
          <a:xfrm>
            <a:off x="6991206" y="2162099"/>
            <a:ext cx="3460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50"/>
              <a:buFont typeface="DM Sans Medium"/>
              <a:buNone/>
            </a:pPr>
            <a:r>
              <a:rPr b="0" i="0" lang="en-US" sz="26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Objetivos Específicos</a:t>
            </a:r>
            <a:endParaRPr b="0" i="0" sz="2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3857a9d61a1_0_193"/>
          <p:cNvSpPr/>
          <p:nvPr/>
        </p:nvSpPr>
        <p:spPr>
          <a:xfrm>
            <a:off x="6991206" y="2723478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Permitir que el usuario escanee un producto con la cámara de su celular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3857a9d61a1_0_193"/>
          <p:cNvSpPr/>
          <p:nvPr/>
        </p:nvSpPr>
        <p:spPr>
          <a:xfrm>
            <a:off x="6991206" y="3659954"/>
            <a:ext cx="6819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Mostrar de forma clara los datos nutricionales más importantes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3857a9d61a1_0_193"/>
          <p:cNvSpPr/>
          <p:nvPr/>
        </p:nvSpPr>
        <p:spPr>
          <a:xfrm>
            <a:off x="6991200" y="4596422"/>
            <a:ext cx="68193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Comparar los productos y ordenar las opciones en un ranking desde la más saludable hasta la menos conveniente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3857a9d61a1_0_193"/>
          <p:cNvSpPr/>
          <p:nvPr/>
        </p:nvSpPr>
        <p:spPr>
          <a:xfrm>
            <a:off x="6991200" y="6044694"/>
            <a:ext cx="6819300" cy="15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•"/>
            </a:pPr>
            <a:r>
              <a:rPr b="0" i="0" lang="en-US" sz="20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Probar la aplicación en situaciones reales de compra para asegurar que funcione de manera simple y rápida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g3857a9d61a1_0_193" title="Gemini_Generated_Image_eft6a3eft6a3eft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399" cy="822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3857a9d61a1_0_19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175" y="365500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f2a8589d1_0_41"/>
          <p:cNvSpPr/>
          <p:nvPr/>
        </p:nvSpPr>
        <p:spPr>
          <a:xfrm>
            <a:off x="2909400" y="29867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Alcances y limitaciones del proyecto</a:t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161613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grpSp>
        <p:nvGrpSpPr>
          <p:cNvPr id="116" name="Google Shape;116;g38f2a8589d1_0_41"/>
          <p:cNvGrpSpPr/>
          <p:nvPr/>
        </p:nvGrpSpPr>
        <p:grpSpPr>
          <a:xfrm>
            <a:off x="608863" y="1658250"/>
            <a:ext cx="5729700" cy="4813200"/>
            <a:chOff x="569350" y="1408850"/>
            <a:chExt cx="5729700" cy="4813200"/>
          </a:xfrm>
        </p:grpSpPr>
        <p:sp>
          <p:nvSpPr>
            <p:cNvPr id="117" name="Google Shape;117;g38f2a8589d1_0_41"/>
            <p:cNvSpPr/>
            <p:nvPr/>
          </p:nvSpPr>
          <p:spPr>
            <a:xfrm>
              <a:off x="569350" y="2158250"/>
              <a:ext cx="5729700" cy="40638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Desarrollo de una aplicación móvil funcional para Android que permite escanear etiquetas nutricionales.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Implementación del módulo OCR (Reconocimiento Óptico de Caracteres) para extraer información directamente desde la cámara.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Integración de un sistema de autenticación de usuarios para acceso personalizado.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Conexión con una API desarrollada en Node.js para la gestión de datos.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Base de datos PostgreSQL para almacenamiento de usuarios, productos y resultados de escaneos.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Generación de un ranking nutricional dinámico que compara productos por categoría.</a:t>
              </a:r>
              <a:b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200"/>
                <a:buFont typeface="Arial"/>
                <a:buChar char="●"/>
              </a:pPr>
              <a:r>
                <a:rPr b="0" i="0" lang="en-US" sz="1200" u="none" cap="none" strike="noStrike">
                  <a:solidFill>
                    <a:srgbClr val="161613"/>
                  </a:solidFill>
                  <a:latin typeface="Arial"/>
                  <a:ea typeface="Arial"/>
                  <a:cs typeface="Arial"/>
                  <a:sym typeface="Arial"/>
                </a:rPr>
                <a:t>Entrega del manual de usuario, documentación técnica y APK funcional del sistema.</a:t>
              </a:r>
              <a:endParaRPr b="0" i="0" sz="1161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38f2a8589d1_0_41"/>
            <p:cNvSpPr/>
            <p:nvPr/>
          </p:nvSpPr>
          <p:spPr>
            <a:xfrm>
              <a:off x="569350" y="2158250"/>
              <a:ext cx="92400" cy="4063800"/>
            </a:xfrm>
            <a:prstGeom prst="roundRect">
              <a:avLst>
                <a:gd fmla="val 2790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2"/>
                <a:buFont typeface="Arial"/>
                <a:buNone/>
              </a:pPr>
              <a:r>
                <a:t/>
              </a:r>
              <a:endParaRPr b="0" i="0" sz="1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g38f2a8589d1_0_41"/>
            <p:cNvSpPr/>
            <p:nvPr/>
          </p:nvSpPr>
          <p:spPr>
            <a:xfrm>
              <a:off x="1688500" y="1408850"/>
              <a:ext cx="3491400" cy="749400"/>
            </a:xfrm>
            <a:prstGeom prst="diamond">
              <a:avLst/>
            </a:prstGeom>
            <a:solidFill>
              <a:schemeClr val="lt1"/>
            </a:solidFill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-US" sz="1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Alcances del Proyecto</a:t>
              </a:r>
              <a:endParaRPr b="1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g38f2a8589d1_0_41"/>
          <p:cNvGrpSpPr/>
          <p:nvPr/>
        </p:nvGrpSpPr>
        <p:grpSpPr>
          <a:xfrm>
            <a:off x="8291838" y="1658250"/>
            <a:ext cx="5729700" cy="4813200"/>
            <a:chOff x="-91525" y="1408850"/>
            <a:chExt cx="5729700" cy="4813200"/>
          </a:xfrm>
        </p:grpSpPr>
        <p:sp>
          <p:nvSpPr>
            <p:cNvPr id="121" name="Google Shape;121;g38f2a8589d1_0_41"/>
            <p:cNvSpPr/>
            <p:nvPr/>
          </p:nvSpPr>
          <p:spPr>
            <a:xfrm flipH="1">
              <a:off x="-91525" y="2158250"/>
              <a:ext cx="5729700" cy="40638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sistema no realiza asesoramiento médico.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La precisión del OCR puede verse afectada por la calidad o formato de las etiquetas.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desarrollo inicial se centrará exclusivamente en la categoría de leches, para validar el modelo de lectura y comparación.</a:t>
              </a:r>
              <a:b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30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1600"/>
                <a:buFont typeface="Arial"/>
                <a:buChar char="●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proyecto se desarrolla en una versión inicial (no publicada en tiendas oficiales aún).</a:t>
              </a:r>
              <a:endPara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0" i="0" sz="1200" u="none" cap="none" strike="noStrike">
                <a:solidFill>
                  <a:srgbClr val="16161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38f2a8589d1_0_41"/>
            <p:cNvSpPr/>
            <p:nvPr/>
          </p:nvSpPr>
          <p:spPr>
            <a:xfrm>
              <a:off x="-91525" y="2158250"/>
              <a:ext cx="92400" cy="4063800"/>
            </a:xfrm>
            <a:prstGeom prst="roundRect">
              <a:avLst>
                <a:gd fmla="val 27907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69325" lIns="69325" spcFirstLastPara="1" rIns="69325" wrap="square" tIns="693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2"/>
                <a:buFont typeface="Arial"/>
                <a:buNone/>
              </a:pPr>
              <a:r>
                <a:t/>
              </a:r>
              <a:endParaRPr b="0" i="0" sz="1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38f2a8589d1_0_41"/>
            <p:cNvSpPr/>
            <p:nvPr/>
          </p:nvSpPr>
          <p:spPr>
            <a:xfrm>
              <a:off x="1027625" y="1408850"/>
              <a:ext cx="3491400" cy="749400"/>
            </a:xfrm>
            <a:prstGeom prst="diamond">
              <a:avLst/>
            </a:prstGeom>
            <a:solidFill>
              <a:schemeClr val="lt1"/>
            </a:solidFill>
            <a:ln cap="flat" cmpd="sng" w="38100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-US" sz="1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Alcances del Proyecto</a:t>
              </a:r>
              <a:endParaRPr b="1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" name="Google Shape;124;g38f2a8589d1_0_4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0101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f2a8589d1_0_55"/>
          <p:cNvSpPr/>
          <p:nvPr/>
        </p:nvSpPr>
        <p:spPr>
          <a:xfrm>
            <a:off x="6280200" y="116062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Metodologia</a:t>
            </a:r>
            <a:endParaRPr b="0" i="0" sz="3550" u="none" cap="none" strike="noStrike">
              <a:solidFill>
                <a:srgbClr val="FFFFF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130" name="Google Shape;130;g38f2a8589d1_0_55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38f2a8589d1_0_55"/>
          <p:cNvSpPr txBox="1"/>
          <p:nvPr/>
        </p:nvSpPr>
        <p:spPr>
          <a:xfrm>
            <a:off x="6789450" y="2094800"/>
            <a:ext cx="702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el desarrollo de OptiMeal App, aplicamos la metodología en cascada, un modelo secuencial que permite avanzar de manera estructurada, completando cada fase antes de iniciar la siguiente.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Esta metodología se ajusta a nuestro proyecto porque es de corto plazo, tiene objetivos bien definidos y requiere bajo margen de error.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38f2a8589d1_0_55" title="METODOLOGIA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426" y="1156838"/>
            <a:ext cx="5320975" cy="591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8F5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8f2a8589d1_0_31"/>
          <p:cNvSpPr/>
          <p:nvPr/>
        </p:nvSpPr>
        <p:spPr>
          <a:xfrm>
            <a:off x="5809499" y="2954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Carta Gantt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g38f2a8589d1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850" y="1297788"/>
            <a:ext cx="14202699" cy="56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38f2a8589d1_0_3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0926" y="223413"/>
            <a:ext cx="2870250" cy="7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2025-09-02T23:56:43Z</dcterms:created>
</cp:coreProperties>
</file>